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9"/>
  </p:notesMasterIdLst>
  <p:sldIdLst>
    <p:sldId id="256" r:id="rId2"/>
    <p:sldId id="463" r:id="rId3"/>
    <p:sldId id="516" r:id="rId4"/>
    <p:sldId id="517" r:id="rId5"/>
    <p:sldId id="518" r:id="rId6"/>
    <p:sldId id="519" r:id="rId7"/>
    <p:sldId id="525" r:id="rId8"/>
    <p:sldId id="526" r:id="rId9"/>
    <p:sldId id="515" r:id="rId10"/>
    <p:sldId id="527" r:id="rId11"/>
    <p:sldId id="508" r:id="rId12"/>
    <p:sldId id="528" r:id="rId13"/>
    <p:sldId id="529" r:id="rId14"/>
    <p:sldId id="520" r:id="rId15"/>
    <p:sldId id="521" r:id="rId16"/>
    <p:sldId id="509" r:id="rId17"/>
    <p:sldId id="524" r:id="rId18"/>
    <p:sldId id="510" r:id="rId19"/>
    <p:sldId id="530" r:id="rId20"/>
    <p:sldId id="522" r:id="rId21"/>
    <p:sldId id="531" r:id="rId22"/>
    <p:sldId id="511" r:id="rId23"/>
    <p:sldId id="513" r:id="rId24"/>
    <p:sldId id="514" r:id="rId25"/>
    <p:sldId id="532" r:id="rId26"/>
    <p:sldId id="533" r:id="rId27"/>
    <p:sldId id="534" r:id="rId28"/>
    <p:sldId id="535" r:id="rId29"/>
    <p:sldId id="536" r:id="rId30"/>
    <p:sldId id="537" r:id="rId31"/>
    <p:sldId id="538" r:id="rId32"/>
    <p:sldId id="477" r:id="rId33"/>
    <p:sldId id="399" r:id="rId34"/>
    <p:sldId id="409" r:id="rId35"/>
    <p:sldId id="481" r:id="rId36"/>
    <p:sldId id="482"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4/01%20-%20CreatingFirstDBTable.tx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4/02%20-%20AssociationInTables.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4/03%20-%20commons.cds.txt" TargetMode="External"/><Relationship Id="rId4" Type="http://schemas.openxmlformats.org/officeDocument/2006/relationships/hyperlink" Target="https://github.com/soyuztechnologies/CAPM_XSA_Training/blob/master/Day%204/03%20-%20UisngAspectAndAbstractEntitie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1%20-%20Dynamic%20Localization/datamodel.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soyuztechnologies/CAPM_XSA_Training/blob/master/Day%205/02%20-%20Static%20Localization%20Part%202/i18n.properties.txt" TargetMode="External"/><Relationship Id="rId3" Type="http://schemas.openxmlformats.org/officeDocument/2006/relationships/image" Target="../media/image2.png"/><Relationship Id="rId7" Type="http://schemas.openxmlformats.org/officeDocument/2006/relationships/hyperlink" Target="https://github.com/soyuztechnologies/CAPM_XSA_Training/blob/master/Day%205/02%20-%20Static%20Localization%20Part%202/datamodel.cds.txt" TargetMode="Externa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5/02%20-%20Static%20Localization%20Part%202/index.cds.txt" TargetMode="External"/><Relationship Id="rId5" Type="http://schemas.openxmlformats.org/officeDocument/2006/relationships/hyperlink" Target="https://github.com/soyuztechnologies/CAPM_XSA_Training/blob/master/Day%205/02%20-%20Static%20Localization%20Part%201/i18n.properties.txt" TargetMode="External"/><Relationship Id="rId4" Type="http://schemas.openxmlformats.org/officeDocument/2006/relationships/hyperlink" Target="https://github.com/soyuztechnologies/CAPM_XSA_Training/blob/master/Day%205/02%20-%20Static%20Localization%20Part%201/datamodel.cds.txt" TargetMode="External"/><Relationship Id="rId9" Type="http://schemas.openxmlformats.org/officeDocument/2006/relationships/hyperlink" Target="https://github.com/soyuztechnologies/CAPM_XSA_Training/blob/master/Day%205/02%20-%20Static%20Localization%20Part%202/i18n_de.properties.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5/csv%20fi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4%20-%20Exposing%20OData%20Service/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2.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signup?source=login" TargetMode="External"/><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4/00%20-%20demotable.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CAPM_XSA_Training/blob/master/Day%204/anubhav.db-orders.cs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Creation Process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Core Data Services (CDS) is a technique used to create the persistency layer (the database layer) of a software application.</a:t>
            </a:r>
          </a:p>
          <a:p>
            <a:pPr marL="285750" indent="-285750" algn="just">
              <a:buFont typeface="Arial" panose="020B0604020202020204" pitchFamily="34" charset="0"/>
              <a:buChar char="•"/>
            </a:pPr>
            <a:r>
              <a:rPr lang="en-US" b="0" i="0" dirty="0">
                <a:effectLst/>
              </a:rPr>
              <a:t>During software development the data model is defined via a Data Definition Language within a file with extension .cds.</a:t>
            </a:r>
          </a:p>
          <a:p>
            <a:pPr marL="285750" indent="-285750" algn="just">
              <a:buFont typeface="Arial" panose="020B0604020202020204" pitchFamily="34" charset="0"/>
              <a:buChar char="•"/>
            </a:pPr>
            <a:r>
              <a:rPr lang="en-US" b="0" i="0" dirty="0">
                <a:effectLst/>
              </a:rPr>
              <a:t>When the application is built and then deployed, a set of database tables is generated in the database reproducing the data structure described in the file.</a:t>
            </a:r>
          </a:p>
          <a:p>
            <a:pPr algn="just"/>
            <a:endParaRPr lang="en-US" b="0" i="0" dirty="0">
              <a:effectLst/>
            </a:endParaRPr>
          </a:p>
          <a:p>
            <a:pPr algn="just"/>
            <a:r>
              <a:rPr lang="en-US" b="1" dirty="0"/>
              <a:t>Note: </a:t>
            </a:r>
            <a:r>
              <a:rPr lang="en-US" b="1" i="0" dirty="0">
                <a:effectLst/>
              </a:rPr>
              <a:t>If the .cds file is modified and the program is re-built, the created database objects are automatically changed to realize the new model.</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D94BE5EC-D433-4CB4-A290-8C814C886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620" y="3456929"/>
            <a:ext cx="9267930" cy="326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8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EPM 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a use case to create the Database tables.</a:t>
            </a:r>
          </a:p>
          <a:p>
            <a:r>
              <a:rPr lang="en-US" dirty="0"/>
              <a:t>In this use case we will include simple tables and association between the tables.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AF547D6F-A35D-4113-89EA-4367ABED87DC}"/>
              </a:ext>
            </a:extLst>
          </p:cNvPr>
          <p:cNvSpPr/>
          <p:nvPr/>
        </p:nvSpPr>
        <p:spPr>
          <a:xfrm>
            <a:off x="4558598" y="1851958"/>
            <a:ext cx="2431701" cy="1055078"/>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Business Partners</a:t>
            </a:r>
          </a:p>
          <a:p>
            <a:pPr algn="ctr"/>
            <a:r>
              <a:rPr lang="en-US" dirty="0"/>
              <a:t>(Customer, Vendors)</a:t>
            </a:r>
          </a:p>
        </p:txBody>
      </p:sp>
      <p:sp>
        <p:nvSpPr>
          <p:cNvPr id="7" name="Rectangle: Rounded Corners 6">
            <a:extLst>
              <a:ext uri="{FF2B5EF4-FFF2-40B4-BE49-F238E27FC236}">
                <a16:creationId xmlns:a16="http://schemas.microsoft.com/office/drawing/2014/main" id="{D4120EA4-F661-4F44-9FEA-252E5540B05A}"/>
              </a:ext>
            </a:extLst>
          </p:cNvPr>
          <p:cNvSpPr/>
          <p:nvPr/>
        </p:nvSpPr>
        <p:spPr>
          <a:xfrm>
            <a:off x="1246498" y="1851958"/>
            <a:ext cx="2220179" cy="1055078"/>
          </a:xfrm>
          <a:prstGeom prst="roundRect">
            <a:avLst/>
          </a:prstGeom>
          <a:solidFill>
            <a:schemeClr val="accent4"/>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Addresses</a:t>
            </a:r>
          </a:p>
        </p:txBody>
      </p:sp>
      <p:cxnSp>
        <p:nvCxnSpPr>
          <p:cNvPr id="5" name="Straight Connector 4">
            <a:extLst>
              <a:ext uri="{FF2B5EF4-FFF2-40B4-BE49-F238E27FC236}">
                <a16:creationId xmlns:a16="http://schemas.microsoft.com/office/drawing/2014/main" id="{2B34BE0E-711C-4892-A80B-BEEAE79E4D8D}"/>
              </a:ext>
            </a:extLst>
          </p:cNvPr>
          <p:cNvCxnSpPr>
            <a:stCxn id="7" idx="3"/>
            <a:endCxn id="3" idx="1"/>
          </p:cNvCxnSpPr>
          <p:nvPr/>
        </p:nvCxnSpPr>
        <p:spPr>
          <a:xfrm>
            <a:off x="3466677" y="2379497"/>
            <a:ext cx="1091921"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Rounded Corners 10">
            <a:extLst>
              <a:ext uri="{FF2B5EF4-FFF2-40B4-BE49-F238E27FC236}">
                <a16:creationId xmlns:a16="http://schemas.microsoft.com/office/drawing/2014/main" id="{CD5CA809-1042-4D45-96F1-7E2AF7DBE3F7}"/>
              </a:ext>
            </a:extLst>
          </p:cNvPr>
          <p:cNvSpPr/>
          <p:nvPr/>
        </p:nvSpPr>
        <p:spPr>
          <a:xfrm>
            <a:off x="8082220" y="1851958"/>
            <a:ext cx="2431701" cy="1055078"/>
          </a:xfrm>
          <a:prstGeom prst="roundRect">
            <a:avLst/>
          </a:prstGeom>
          <a:solidFill>
            <a:srgbClr val="92D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Purchase Orders</a:t>
            </a:r>
          </a:p>
        </p:txBody>
      </p:sp>
      <p:cxnSp>
        <p:nvCxnSpPr>
          <p:cNvPr id="10" name="Straight Connector 9">
            <a:extLst>
              <a:ext uri="{FF2B5EF4-FFF2-40B4-BE49-F238E27FC236}">
                <a16:creationId xmlns:a16="http://schemas.microsoft.com/office/drawing/2014/main" id="{E569B1C0-38C7-4AEB-BF93-774224ADC0D2}"/>
              </a:ext>
            </a:extLst>
          </p:cNvPr>
          <p:cNvCxnSpPr>
            <a:stCxn id="3" idx="3"/>
            <a:endCxn id="11" idx="1"/>
          </p:cNvCxnSpPr>
          <p:nvPr/>
        </p:nvCxnSpPr>
        <p:spPr>
          <a:xfrm>
            <a:off x="6990299" y="2379497"/>
            <a:ext cx="1091921"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C5CA33DA-CE57-4EB6-A2BC-BFB52310C5DA}"/>
              </a:ext>
            </a:extLst>
          </p:cNvPr>
          <p:cNvSpPr txBox="1"/>
          <p:nvPr/>
        </p:nvSpPr>
        <p:spPr>
          <a:xfrm>
            <a:off x="7023792" y="2010165"/>
            <a:ext cx="1091921" cy="369332"/>
          </a:xfrm>
          <a:prstGeom prst="rect">
            <a:avLst/>
          </a:prstGeom>
          <a:noFill/>
        </p:spPr>
        <p:txBody>
          <a:bodyPr wrap="square" rtlCol="0">
            <a:spAutoFit/>
          </a:bodyPr>
          <a:lstStyle/>
          <a:p>
            <a:r>
              <a:rPr lang="en-US" dirty="0"/>
              <a:t>1            n</a:t>
            </a:r>
          </a:p>
        </p:txBody>
      </p:sp>
      <p:sp>
        <p:nvSpPr>
          <p:cNvPr id="16" name="Rectangle: Rounded Corners 15">
            <a:extLst>
              <a:ext uri="{FF2B5EF4-FFF2-40B4-BE49-F238E27FC236}">
                <a16:creationId xmlns:a16="http://schemas.microsoft.com/office/drawing/2014/main" id="{31C8B8B5-063C-493A-82D7-C0047F622141}"/>
              </a:ext>
            </a:extLst>
          </p:cNvPr>
          <p:cNvSpPr/>
          <p:nvPr/>
        </p:nvSpPr>
        <p:spPr>
          <a:xfrm>
            <a:off x="8082219" y="3773130"/>
            <a:ext cx="2431701" cy="105507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Purchase Order</a:t>
            </a:r>
          </a:p>
          <a:p>
            <a:pPr algn="ctr"/>
            <a:r>
              <a:rPr lang="en-US" dirty="0"/>
              <a:t>Items</a:t>
            </a:r>
          </a:p>
        </p:txBody>
      </p:sp>
      <p:cxnSp>
        <p:nvCxnSpPr>
          <p:cNvPr id="14" name="Straight Connector 13">
            <a:extLst>
              <a:ext uri="{FF2B5EF4-FFF2-40B4-BE49-F238E27FC236}">
                <a16:creationId xmlns:a16="http://schemas.microsoft.com/office/drawing/2014/main" id="{BE1F4E32-E6E2-4A18-B18E-D4666B9DE825}"/>
              </a:ext>
            </a:extLst>
          </p:cNvPr>
          <p:cNvCxnSpPr>
            <a:stCxn id="11" idx="2"/>
            <a:endCxn id="16" idx="0"/>
          </p:cNvCxnSpPr>
          <p:nvPr/>
        </p:nvCxnSpPr>
        <p:spPr>
          <a:xfrm flipH="1">
            <a:off x="9298070" y="2907036"/>
            <a:ext cx="1" cy="866094"/>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8F0B4A6-9B5B-4554-9A42-C4F789AECB32}"/>
              </a:ext>
            </a:extLst>
          </p:cNvPr>
          <p:cNvSpPr txBox="1"/>
          <p:nvPr/>
        </p:nvSpPr>
        <p:spPr>
          <a:xfrm>
            <a:off x="9361703" y="2907036"/>
            <a:ext cx="338294" cy="923330"/>
          </a:xfrm>
          <a:prstGeom prst="rect">
            <a:avLst/>
          </a:prstGeom>
          <a:noFill/>
        </p:spPr>
        <p:txBody>
          <a:bodyPr wrap="square" rtlCol="0">
            <a:spAutoFit/>
          </a:bodyPr>
          <a:lstStyle/>
          <a:p>
            <a:r>
              <a:rPr lang="en-US" dirty="0"/>
              <a:t>1</a:t>
            </a:r>
          </a:p>
          <a:p>
            <a:endParaRPr lang="en-US" dirty="0"/>
          </a:p>
          <a:p>
            <a:r>
              <a:rPr lang="en-US" dirty="0"/>
              <a:t>n</a:t>
            </a:r>
          </a:p>
        </p:txBody>
      </p:sp>
      <p:sp>
        <p:nvSpPr>
          <p:cNvPr id="21" name="Rectangle: Rounded Corners 20">
            <a:extLst>
              <a:ext uri="{FF2B5EF4-FFF2-40B4-BE49-F238E27FC236}">
                <a16:creationId xmlns:a16="http://schemas.microsoft.com/office/drawing/2014/main" id="{5CC70C59-BAAC-4919-A6CB-8DD5577631E4}"/>
              </a:ext>
            </a:extLst>
          </p:cNvPr>
          <p:cNvSpPr/>
          <p:nvPr/>
        </p:nvSpPr>
        <p:spPr>
          <a:xfrm>
            <a:off x="4558597" y="3773130"/>
            <a:ext cx="2431701" cy="1055078"/>
          </a:xfrm>
          <a:prstGeom prst="roundRect">
            <a:avLst/>
          </a:prstGeom>
          <a:solidFill>
            <a:schemeClr val="bg2">
              <a:lumMod val="2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Products</a:t>
            </a:r>
          </a:p>
        </p:txBody>
      </p:sp>
      <p:cxnSp>
        <p:nvCxnSpPr>
          <p:cNvPr id="19" name="Straight Connector 18">
            <a:extLst>
              <a:ext uri="{FF2B5EF4-FFF2-40B4-BE49-F238E27FC236}">
                <a16:creationId xmlns:a16="http://schemas.microsoft.com/office/drawing/2014/main" id="{30016BF8-36FF-4783-B015-01EEBDF4BE2F}"/>
              </a:ext>
            </a:extLst>
          </p:cNvPr>
          <p:cNvCxnSpPr>
            <a:stCxn id="21" idx="3"/>
            <a:endCxn id="16" idx="1"/>
          </p:cNvCxnSpPr>
          <p:nvPr/>
        </p:nvCxnSpPr>
        <p:spPr>
          <a:xfrm>
            <a:off x="6990298" y="4300669"/>
            <a:ext cx="1091921" cy="0"/>
          </a:xfrm>
          <a:prstGeom prst="line">
            <a:avLst/>
          </a:prstGeom>
        </p:spPr>
        <p:style>
          <a:lnRef idx="3">
            <a:schemeClr val="accent1"/>
          </a:lnRef>
          <a:fillRef idx="0">
            <a:schemeClr val="accent1"/>
          </a:fillRef>
          <a:effectRef idx="2">
            <a:schemeClr val="accent1"/>
          </a:effectRef>
          <a:fontRef idx="minor">
            <a:schemeClr val="tx1"/>
          </a:fontRef>
        </p:style>
      </p:cxnSp>
      <p:sp>
        <p:nvSpPr>
          <p:cNvPr id="23" name="Rectangle: Rounded Corners 22">
            <a:extLst>
              <a:ext uri="{FF2B5EF4-FFF2-40B4-BE49-F238E27FC236}">
                <a16:creationId xmlns:a16="http://schemas.microsoft.com/office/drawing/2014/main" id="{E94D4B5C-FD34-42F8-BF7A-5202A7759D34}"/>
              </a:ext>
            </a:extLst>
          </p:cNvPr>
          <p:cNvSpPr/>
          <p:nvPr/>
        </p:nvSpPr>
        <p:spPr>
          <a:xfrm>
            <a:off x="4558596" y="5450369"/>
            <a:ext cx="2431701" cy="1055078"/>
          </a:xfrm>
          <a:prstGeom prst="round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Product Texts</a:t>
            </a:r>
          </a:p>
        </p:txBody>
      </p:sp>
      <p:cxnSp>
        <p:nvCxnSpPr>
          <p:cNvPr id="25" name="Straight Connector 24">
            <a:extLst>
              <a:ext uri="{FF2B5EF4-FFF2-40B4-BE49-F238E27FC236}">
                <a16:creationId xmlns:a16="http://schemas.microsoft.com/office/drawing/2014/main" id="{8BC56A01-6FA8-4103-8030-C52362EB22B4}"/>
              </a:ext>
            </a:extLst>
          </p:cNvPr>
          <p:cNvCxnSpPr>
            <a:stCxn id="21" idx="2"/>
            <a:endCxn id="23" idx="0"/>
          </p:cNvCxnSpPr>
          <p:nvPr/>
        </p:nvCxnSpPr>
        <p:spPr>
          <a:xfrm flipH="1">
            <a:off x="5774447" y="4828208"/>
            <a:ext cx="1" cy="62216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777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934800-FE05-475D-88C3-C85F2B01C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766" y="1909186"/>
            <a:ext cx="4603856" cy="439793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In this exercise we will create our first database table.</a:t>
            </a:r>
          </a:p>
          <a:p>
            <a:r>
              <a:rPr lang="en-US" dirty="0"/>
              <a:t>For this exercise we have to </a:t>
            </a:r>
          </a:p>
          <a:p>
            <a:pPr marL="342900" indent="-342900">
              <a:buAutoNum type="arabicPeriod"/>
            </a:pPr>
            <a:r>
              <a:rPr lang="en-US" dirty="0"/>
              <a:t>Create a </a:t>
            </a:r>
            <a:r>
              <a:rPr lang="en-US" b="1" i="1" dirty="0"/>
              <a:t>datamodel.cds</a:t>
            </a:r>
            <a:r>
              <a:rPr lang="en-US" dirty="0"/>
              <a:t> file inside the db folder</a:t>
            </a:r>
          </a:p>
          <a:p>
            <a:pPr marL="342900" indent="-342900">
              <a:buAutoNum type="arabicPeriod"/>
            </a:pPr>
            <a:r>
              <a:rPr lang="en-US" dirty="0"/>
              <a:t>Write the data definition of the table in the file. (copy from the git link provided below)</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r>
              <a:rPr lang="en-US" dirty="0"/>
              <a:t>Exercise Code/Resources:</a:t>
            </a:r>
          </a:p>
          <a:p>
            <a:pPr marL="285750" indent="-285750">
              <a:buFontTx/>
              <a:buChar char="-"/>
            </a:pPr>
            <a:r>
              <a:rPr lang="en-US" dirty="0">
                <a:hlinkClick r:id="rId4"/>
              </a:rPr>
              <a:t>datamodel.cds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88817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Build and Deploy to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b="1" dirty="0"/>
              <a:t>Build</a:t>
            </a:r>
          </a:p>
          <a:p>
            <a:pPr marL="285750" indent="-285750">
              <a:buFont typeface="Arial" panose="020B0604020202020204" pitchFamily="34" charset="0"/>
              <a:buChar char="•"/>
            </a:pPr>
            <a:r>
              <a:rPr lang="en-US" dirty="0"/>
              <a:t>Now once we have defined our database table using the Data Definition, now we have to deploy this to HANA Cloud to create the tables in the HANA Cloud Database. </a:t>
            </a:r>
          </a:p>
          <a:p>
            <a:pPr marL="285750" indent="-285750">
              <a:buFont typeface="Arial" panose="020B0604020202020204" pitchFamily="34" charset="0"/>
              <a:buChar char="•"/>
            </a:pPr>
            <a:r>
              <a:rPr lang="en-US" dirty="0"/>
              <a:t>But hana only understands the </a:t>
            </a:r>
            <a:r>
              <a:rPr lang="en-US" b="1" dirty="0"/>
              <a:t>hdbtable </a:t>
            </a:r>
            <a:r>
              <a:rPr lang="en-US" dirty="0"/>
              <a:t>format, so first we have to build the project so that all the </a:t>
            </a:r>
            <a:r>
              <a:rPr lang="en-US" b="1" dirty="0"/>
              <a:t>.cds</a:t>
            </a:r>
            <a:r>
              <a:rPr lang="en-US" dirty="0"/>
              <a:t> artifacts will be converted into hana specific artifacts i.e., </a:t>
            </a:r>
            <a:r>
              <a:rPr lang="en-US" b="1" dirty="0"/>
              <a:t>.hdbtable</a:t>
            </a:r>
            <a:r>
              <a:rPr lang="en-US" dirty="0"/>
              <a:t>. To do this we have to run a command </a:t>
            </a:r>
            <a:r>
              <a:rPr lang="en-US" b="1" i="1" dirty="0"/>
              <a:t>‘cds build’.</a:t>
            </a:r>
          </a:p>
          <a:p>
            <a:pPr marL="285750" indent="-285750">
              <a:buFont typeface="Arial" panose="020B0604020202020204" pitchFamily="34" charset="0"/>
              <a:buChar char="•"/>
            </a:pPr>
            <a:r>
              <a:rPr lang="en-US" dirty="0"/>
              <a:t>This command will generate a new </a:t>
            </a:r>
            <a:r>
              <a:rPr lang="en-US" b="1" i="1" dirty="0"/>
              <a:t>gen</a:t>
            </a:r>
            <a:r>
              <a:rPr lang="en-US" dirty="0"/>
              <a:t> folder in our project directory, this newly generated folder contains all the hana specific artifacts.</a:t>
            </a:r>
          </a:p>
          <a:p>
            <a:endParaRPr lang="en-US" dirty="0"/>
          </a:p>
          <a:p>
            <a:r>
              <a:rPr lang="en-US" b="1" dirty="0"/>
              <a:t>Deploy</a:t>
            </a:r>
          </a:p>
          <a:p>
            <a:r>
              <a:rPr lang="en-US" dirty="0"/>
              <a:t>Once our project is successfully build, we are ready to deploy our project to the HANA Cloud for the first time.</a:t>
            </a:r>
          </a:p>
          <a:p>
            <a:r>
              <a:rPr lang="en-US" dirty="0"/>
              <a:t>Steps to deploy the project to HANA Cloud.</a:t>
            </a:r>
          </a:p>
          <a:p>
            <a:pPr marL="342900" indent="-342900">
              <a:buAutoNum type="arabicPeriod"/>
            </a:pPr>
            <a:r>
              <a:rPr lang="en-US" dirty="0"/>
              <a:t>Expend the SAP HANA Projects View</a:t>
            </a:r>
          </a:p>
          <a:p>
            <a:pPr marL="342900" indent="-342900">
              <a:buAutoNum type="arabicPeriod"/>
            </a:pPr>
            <a:r>
              <a:rPr lang="en-US" dirty="0"/>
              <a:t>Bind the project with a hana instance.</a:t>
            </a:r>
          </a:p>
          <a:p>
            <a:pPr marL="342900" indent="-342900">
              <a:buAutoNum type="arabicPeriod"/>
            </a:pPr>
            <a:r>
              <a:rPr lang="en-US" dirty="0"/>
              <a:t>In the popup you can choose an existing one or can create a new instance</a:t>
            </a:r>
          </a:p>
          <a:p>
            <a:pPr marL="342900" indent="-342900">
              <a:buAutoNum type="arabicPeriod"/>
            </a:pPr>
            <a:r>
              <a:rPr lang="en-US" dirty="0"/>
              <a:t>Once the instance is bind to HANA cloud press the rocket button to deploy.</a:t>
            </a:r>
          </a:p>
          <a:p>
            <a:pPr marL="342900" indent="-342900">
              <a:buAutoNum type="arabicPeriod"/>
            </a:pPr>
            <a:endParaRPr lang="en-US" dirty="0"/>
          </a:p>
          <a:p>
            <a:r>
              <a:rPr lang="en-US" dirty="0"/>
              <a:t>We can also use the command </a:t>
            </a:r>
            <a:r>
              <a:rPr lang="en-US" b="1" i="1" dirty="0"/>
              <a:t>‘cds deploy --to hana:containerName’</a:t>
            </a:r>
          </a:p>
          <a:p>
            <a:r>
              <a:rPr lang="en-US" dirty="0"/>
              <a:t>Using this command if the container is not present in the HANA database it will create a new container automatically.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990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 by Step representation to Deploy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FFC206C-F361-48DB-B62E-3BCEB12D8FC2}"/>
              </a:ext>
            </a:extLst>
          </p:cNvPr>
          <p:cNvPicPr>
            <a:picLocks noChangeAspect="1"/>
          </p:cNvPicPr>
          <p:nvPr/>
        </p:nvPicPr>
        <p:blipFill>
          <a:blip r:embed="rId3"/>
          <a:stretch>
            <a:fillRect/>
          </a:stretch>
        </p:blipFill>
        <p:spPr>
          <a:xfrm>
            <a:off x="380974" y="896529"/>
            <a:ext cx="1749277" cy="4064075"/>
          </a:xfrm>
          <a:prstGeom prst="rect">
            <a:avLst/>
          </a:prstGeom>
        </p:spPr>
      </p:pic>
      <p:pic>
        <p:nvPicPr>
          <p:cNvPr id="7" name="Picture 6">
            <a:extLst>
              <a:ext uri="{FF2B5EF4-FFF2-40B4-BE49-F238E27FC236}">
                <a16:creationId xmlns:a16="http://schemas.microsoft.com/office/drawing/2014/main" id="{44BE346F-D9AE-4CF1-BD56-550951E5F455}"/>
              </a:ext>
            </a:extLst>
          </p:cNvPr>
          <p:cNvPicPr>
            <a:picLocks noChangeAspect="1"/>
          </p:cNvPicPr>
          <p:nvPr/>
        </p:nvPicPr>
        <p:blipFill>
          <a:blip r:embed="rId4"/>
          <a:stretch>
            <a:fillRect/>
          </a:stretch>
        </p:blipFill>
        <p:spPr>
          <a:xfrm>
            <a:off x="3451677" y="896528"/>
            <a:ext cx="2644323" cy="2680684"/>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C885F190-5DFB-41CB-A3F2-8955048F74F3}"/>
              </a:ext>
            </a:extLst>
          </p:cNvPr>
          <p:cNvPicPr>
            <a:picLocks noChangeAspect="1"/>
          </p:cNvPicPr>
          <p:nvPr/>
        </p:nvPicPr>
        <p:blipFill>
          <a:blip r:embed="rId5"/>
          <a:stretch>
            <a:fillRect/>
          </a:stretch>
        </p:blipFill>
        <p:spPr>
          <a:xfrm>
            <a:off x="7227303" y="896528"/>
            <a:ext cx="4584746" cy="115333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5F64636B-43D1-410B-92CC-617C044918E2}"/>
              </a:ext>
            </a:extLst>
          </p:cNvPr>
          <p:cNvPicPr>
            <a:picLocks noChangeAspect="1"/>
          </p:cNvPicPr>
          <p:nvPr/>
        </p:nvPicPr>
        <p:blipFill rotWithShape="1">
          <a:blip r:embed="rId6"/>
          <a:srcRect l="6498" t="17644"/>
          <a:stretch/>
        </p:blipFill>
        <p:spPr>
          <a:xfrm>
            <a:off x="7227302" y="2949342"/>
            <a:ext cx="4583723" cy="962788"/>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38AF0C7D-1668-4569-A80C-A6692C576F58}"/>
              </a:ext>
            </a:extLst>
          </p:cNvPr>
          <p:cNvPicPr>
            <a:picLocks noChangeAspect="1"/>
          </p:cNvPicPr>
          <p:nvPr/>
        </p:nvPicPr>
        <p:blipFill>
          <a:blip r:embed="rId7"/>
          <a:stretch>
            <a:fillRect/>
          </a:stretch>
        </p:blipFill>
        <p:spPr>
          <a:xfrm>
            <a:off x="3236403" y="4442302"/>
            <a:ext cx="3596475" cy="2205245"/>
          </a:xfrm>
          <a:prstGeom prst="rect">
            <a:avLst/>
          </a:prstGeom>
        </p:spPr>
        <p:style>
          <a:lnRef idx="2">
            <a:schemeClr val="dk1"/>
          </a:lnRef>
          <a:fillRef idx="1">
            <a:schemeClr val="lt1"/>
          </a:fillRef>
          <a:effectRef idx="0">
            <a:schemeClr val="dk1"/>
          </a:effectRef>
          <a:fontRef idx="minor">
            <a:schemeClr val="dk1"/>
          </a:fontRef>
        </p:style>
      </p:pic>
      <p:sp>
        <p:nvSpPr>
          <p:cNvPr id="12" name="Arrow: Right 11">
            <a:extLst>
              <a:ext uri="{FF2B5EF4-FFF2-40B4-BE49-F238E27FC236}">
                <a16:creationId xmlns:a16="http://schemas.microsoft.com/office/drawing/2014/main" id="{F26DD4F4-F22C-413E-B595-710FD72018D5}"/>
              </a:ext>
            </a:extLst>
          </p:cNvPr>
          <p:cNvSpPr/>
          <p:nvPr/>
        </p:nvSpPr>
        <p:spPr>
          <a:xfrm>
            <a:off x="2130251" y="1687253"/>
            <a:ext cx="1321426" cy="463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40028BF-86C3-482E-839D-612BDDD2C6AB}"/>
              </a:ext>
            </a:extLst>
          </p:cNvPr>
          <p:cNvSpPr/>
          <p:nvPr/>
        </p:nvSpPr>
        <p:spPr>
          <a:xfrm>
            <a:off x="6096000" y="1328769"/>
            <a:ext cx="1131302" cy="463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D2695101-F4D3-41B5-A557-3DE8AC39A16B}"/>
              </a:ext>
            </a:extLst>
          </p:cNvPr>
          <p:cNvSpPr/>
          <p:nvPr/>
        </p:nvSpPr>
        <p:spPr>
          <a:xfrm>
            <a:off x="9363413" y="2049863"/>
            <a:ext cx="473923" cy="899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1F5FFD59-9741-4B86-A990-8EE4C462D2D1}"/>
              </a:ext>
            </a:extLst>
          </p:cNvPr>
          <p:cNvSpPr/>
          <p:nvPr/>
        </p:nvSpPr>
        <p:spPr>
          <a:xfrm rot="16200000" flipH="1">
            <a:off x="7742903" y="3102332"/>
            <a:ext cx="1104024" cy="282359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5AB72E1-22BB-49B8-B1A7-7E6E94245D88}"/>
              </a:ext>
            </a:extLst>
          </p:cNvPr>
          <p:cNvSpPr/>
          <p:nvPr/>
        </p:nvSpPr>
        <p:spPr>
          <a:xfrm>
            <a:off x="1024932" y="3429000"/>
            <a:ext cx="422031" cy="37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D4C81A77-5ECC-4911-80DF-EF6CF9B32246}"/>
              </a:ext>
            </a:extLst>
          </p:cNvPr>
          <p:cNvSpPr/>
          <p:nvPr/>
        </p:nvSpPr>
        <p:spPr>
          <a:xfrm>
            <a:off x="5631569" y="2509159"/>
            <a:ext cx="422031" cy="40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FF55169B-9693-4493-B194-10A602792FDF}"/>
              </a:ext>
            </a:extLst>
          </p:cNvPr>
          <p:cNvSpPr/>
          <p:nvPr/>
        </p:nvSpPr>
        <p:spPr>
          <a:xfrm>
            <a:off x="10858387" y="1180456"/>
            <a:ext cx="422031" cy="40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B95BA251-44F7-4B7D-BAB3-56160AC86F05}"/>
              </a:ext>
            </a:extLst>
          </p:cNvPr>
          <p:cNvSpPr/>
          <p:nvPr/>
        </p:nvSpPr>
        <p:spPr>
          <a:xfrm>
            <a:off x="10173218" y="3403043"/>
            <a:ext cx="422031" cy="40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a:extLst>
              <a:ext uri="{FF2B5EF4-FFF2-40B4-BE49-F238E27FC236}">
                <a16:creationId xmlns:a16="http://schemas.microsoft.com/office/drawing/2014/main" id="{DE601C8E-6C20-495C-A70B-181904666029}"/>
              </a:ext>
            </a:extLst>
          </p:cNvPr>
          <p:cNvSpPr/>
          <p:nvPr/>
        </p:nvSpPr>
        <p:spPr>
          <a:xfrm>
            <a:off x="6049148" y="4987202"/>
            <a:ext cx="422031" cy="405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4462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0538186-6B94-4F94-874D-883CD3125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829" y="2215722"/>
            <a:ext cx="4004582" cy="40045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Association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effectLst/>
              </a:rPr>
              <a:t>Associations capture relationships between entities. They are like forward-declared joins added to a table definition in SQL.</a:t>
            </a:r>
          </a:p>
          <a:p>
            <a:r>
              <a:rPr lang="en-US" b="0" i="0" dirty="0">
                <a:effectLst/>
              </a:rPr>
              <a:t>Associations are specified by adding an element to a source entity that has an association type that points to a target entity and is complemented by optional information defining cardinality and which keys to use.</a:t>
            </a:r>
          </a:p>
          <a:p>
            <a:endParaRPr lang="en-US" dirty="0"/>
          </a:p>
          <a:p>
            <a:r>
              <a:rPr lang="en-US" dirty="0"/>
              <a:t>In this exercise we will relate the business partner table with the Address Table using the </a:t>
            </a:r>
            <a:r>
              <a:rPr lang="en-US" b="1" dirty="0"/>
              <a:t>one to one</a:t>
            </a:r>
            <a:r>
              <a:rPr lang="en-US" dirty="0"/>
              <a:t> Association.</a:t>
            </a:r>
          </a:p>
          <a:p>
            <a:r>
              <a:rPr lang="en-US" dirty="0"/>
              <a:t>Along with that we will also create the </a:t>
            </a:r>
            <a:r>
              <a:rPr lang="en-US" b="1" dirty="0"/>
              <a:t>product </a:t>
            </a:r>
            <a:r>
              <a:rPr lang="en-US" dirty="0"/>
              <a:t>table.</a:t>
            </a:r>
          </a:p>
          <a:p>
            <a:endParaRPr lang="en-US" dirty="0"/>
          </a:p>
          <a:p>
            <a:r>
              <a:rPr lang="en-US" dirty="0"/>
              <a:t>Exercise Code/Resources:</a:t>
            </a:r>
          </a:p>
          <a:p>
            <a:pPr marL="285750" indent="-285750">
              <a:buFontTx/>
              <a:buChar char="-"/>
            </a:pPr>
            <a:r>
              <a:rPr lang="en-US" dirty="0">
                <a:hlinkClick r:id="rId4"/>
              </a:rPr>
              <a:t>datamodel.cds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71632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concept of Aspects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Aspects are the reusable models that can be defined ones and then reused in other entities. Aspects allow factoring out cross-cutting or technical concerns into separate models or files, which generally facilitates keeping core domain models clean and comprehensible.</a:t>
            </a:r>
          </a:p>
          <a:p>
            <a:pPr algn="just"/>
            <a:r>
              <a:rPr lang="en-US" b="0" i="0" dirty="0">
                <a:effectLst/>
              </a:rPr>
              <a:t>The programming model provides the option to define our own reusable objects called aspects as well as provides some common aspects that can be reused.</a:t>
            </a:r>
          </a:p>
          <a:p>
            <a:pPr algn="just"/>
            <a:r>
              <a:rPr lang="en-US" b="0" i="0" dirty="0">
                <a:effectLst/>
              </a:rPr>
              <a:t>Reusability has several benefits</a:t>
            </a:r>
            <a:r>
              <a:rPr lang="en-US" dirty="0"/>
              <a:t>:</a:t>
            </a:r>
          </a:p>
          <a:p>
            <a:pPr marL="285750" indent="-285750" algn="just">
              <a:buFont typeface="Arial" panose="020B0604020202020204" pitchFamily="34" charset="0"/>
              <a:buChar char="•"/>
            </a:pPr>
            <a:r>
              <a:rPr lang="en-US" b="0" i="0" dirty="0">
                <a:effectLst/>
              </a:rPr>
              <a:t>Concise and comprehensible models</a:t>
            </a:r>
          </a:p>
          <a:p>
            <a:pPr marL="285750" indent="-285750" algn="just">
              <a:buFont typeface="Arial" panose="020B0604020202020204" pitchFamily="34" charset="0"/>
              <a:buChar char="•"/>
            </a:pPr>
            <a:r>
              <a:rPr lang="en-US" b="0" i="0" dirty="0">
                <a:effectLst/>
              </a:rPr>
              <a:t>Foster interoperability between all applications</a:t>
            </a:r>
          </a:p>
          <a:p>
            <a:pPr marL="285750" indent="-285750" algn="just">
              <a:buFont typeface="Arial" panose="020B0604020202020204" pitchFamily="34" charset="0"/>
              <a:buChar char="•"/>
            </a:pPr>
            <a:r>
              <a:rPr lang="en-US" b="0" i="0" dirty="0">
                <a:effectLst/>
              </a:rPr>
              <a:t>Proven best practices captured from real applications</a:t>
            </a:r>
          </a:p>
          <a:p>
            <a:pPr marL="285750" indent="-285750" algn="just">
              <a:buFont typeface="Arial" panose="020B0604020202020204" pitchFamily="34" charset="0"/>
              <a:buChar char="•"/>
            </a:pPr>
            <a:r>
              <a:rPr lang="en-US" b="0" i="0" dirty="0">
                <a:effectLst/>
              </a:rPr>
              <a:t>Streamlined data models with minimal entry barriers</a:t>
            </a:r>
          </a:p>
          <a:p>
            <a:pPr marL="285750" indent="-285750" algn="just">
              <a:buFont typeface="Arial" panose="020B0604020202020204" pitchFamily="34" charset="0"/>
              <a:buChar char="•"/>
            </a:pPr>
            <a:r>
              <a:rPr lang="en-US" b="0" i="0" dirty="0">
                <a:effectLst/>
              </a:rPr>
              <a:t>Optimized implementations and runtime performance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C95EDA82-6653-4889-BDB1-6B807F90F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14" y="3989460"/>
            <a:ext cx="9046866" cy="2679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77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Aspects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1" cy="5909310"/>
          </a:xfrm>
          <a:prstGeom prst="rect">
            <a:avLst/>
          </a:prstGeom>
          <a:noFill/>
        </p:spPr>
        <p:txBody>
          <a:bodyPr wrap="square" rtlCol="0">
            <a:spAutoFit/>
          </a:bodyPr>
          <a:lstStyle/>
          <a:p>
            <a:pPr algn="just"/>
            <a:r>
              <a:rPr lang="en-US" dirty="0"/>
              <a:t>There are two types of aspects:</a:t>
            </a:r>
          </a:p>
          <a:p>
            <a:pPr marL="285750" indent="-285750" algn="just">
              <a:buFontTx/>
              <a:buChar char="-"/>
            </a:pPr>
            <a:r>
              <a:rPr lang="en-US" b="1" dirty="0"/>
              <a:t>Standard – Provided by SAP @sap/cds/commans</a:t>
            </a:r>
          </a:p>
          <a:p>
            <a:pPr marL="285750" indent="-285750" algn="just">
              <a:buFontTx/>
              <a:buChar char="-"/>
            </a:pPr>
            <a:r>
              <a:rPr lang="en-US" b="1" dirty="0"/>
              <a:t>Custom Aspects – User defined</a:t>
            </a:r>
          </a:p>
          <a:p>
            <a:pPr marL="285750" indent="-285750" algn="just">
              <a:buFontTx/>
              <a:buChar char="-"/>
            </a:pPr>
            <a:endParaRPr lang="en-US" dirty="0"/>
          </a:p>
          <a:p>
            <a:pPr algn="just"/>
            <a:r>
              <a:rPr lang="en-US" dirty="0"/>
              <a:t>@sap/cds/common defines the following aspects for use in your entity definition:</a:t>
            </a:r>
          </a:p>
          <a:p>
            <a:pPr marL="285750" indent="-285750" algn="just">
              <a:buFontTx/>
              <a:buChar char="-"/>
            </a:pPr>
            <a:r>
              <a:rPr lang="en-US" b="1" dirty="0"/>
              <a:t>cuid: </a:t>
            </a:r>
            <a:r>
              <a:rPr lang="en-US" dirty="0"/>
              <a:t>Use </a:t>
            </a:r>
            <a:r>
              <a:rPr lang="en-US" b="1" dirty="0"/>
              <a:t>cuid</a:t>
            </a:r>
            <a:r>
              <a:rPr lang="en-US" dirty="0"/>
              <a:t> as a convenient shortcut to add canonical, universally unique primary keys to your entity definitions</a:t>
            </a:r>
          </a:p>
          <a:p>
            <a:pPr marL="285750" indent="-285750" algn="just">
              <a:buFontTx/>
              <a:buChar char="-"/>
            </a:pPr>
            <a:r>
              <a:rPr lang="en-US" b="1" dirty="0"/>
              <a:t>managed: </a:t>
            </a:r>
            <a:r>
              <a:rPr lang="en-US" dirty="0"/>
              <a:t>Use </a:t>
            </a:r>
            <a:r>
              <a:rPr lang="en-US" b="1" dirty="0"/>
              <a:t>managed</a:t>
            </a:r>
            <a:r>
              <a:rPr lang="en-US" dirty="0"/>
              <a:t> to add four elements to capture created by/created at and latest changed by/changed at management information for records.</a:t>
            </a:r>
          </a:p>
          <a:p>
            <a:pPr marL="285750" indent="-285750" algn="just">
              <a:buFontTx/>
              <a:buChar char="-"/>
            </a:pPr>
            <a:r>
              <a:rPr lang="en-US" b="1" dirty="0"/>
              <a:t>temporal: </a:t>
            </a:r>
            <a:r>
              <a:rPr lang="en-US" dirty="0"/>
              <a:t>use </a:t>
            </a:r>
            <a:r>
              <a:rPr lang="en-US" b="1" dirty="0"/>
              <a:t>temporal</a:t>
            </a:r>
            <a:r>
              <a:rPr lang="en-US" dirty="0"/>
              <a:t> to take advantage of the built-in support that handles date-effective records and time slices.</a:t>
            </a:r>
          </a:p>
          <a:p>
            <a:pPr marL="285750" indent="-285750" algn="just">
              <a:buFontTx/>
              <a:buChar char="-"/>
            </a:pPr>
            <a:endParaRPr lang="en-US" dirty="0"/>
          </a:p>
          <a:p>
            <a:pPr algn="just"/>
            <a:r>
              <a:rPr lang="en-US" b="0" i="0" dirty="0">
                <a:effectLst/>
              </a:rPr>
              <a:t>In addition to the common aspects the programming model offers common types, These are countries, currencies, and languages.</a:t>
            </a:r>
          </a:p>
          <a:p>
            <a:pPr algn="just"/>
            <a:r>
              <a:rPr lang="en-US" dirty="0"/>
              <a:t>@sap/cds/common provides predefined easy-to-use types for:</a:t>
            </a:r>
          </a:p>
          <a:p>
            <a:pPr marL="285750" indent="-285750" algn="just">
              <a:buFont typeface="Arial" panose="020B0604020202020204" pitchFamily="34" charset="0"/>
              <a:buChar char="•"/>
            </a:pPr>
            <a:r>
              <a:rPr lang="en-US" dirty="0"/>
              <a:t>Countries</a:t>
            </a:r>
          </a:p>
          <a:p>
            <a:pPr marL="285750" indent="-285750" algn="just">
              <a:buFont typeface="Arial" panose="020B0604020202020204" pitchFamily="34" charset="0"/>
              <a:buChar char="•"/>
            </a:pPr>
            <a:r>
              <a:rPr lang="en-US" dirty="0"/>
              <a:t>Currencies</a:t>
            </a:r>
          </a:p>
          <a:p>
            <a:pPr marL="285750" indent="-285750" algn="just">
              <a:buFont typeface="Arial" panose="020B0604020202020204" pitchFamily="34" charset="0"/>
              <a:buChar char="•"/>
            </a:pPr>
            <a:r>
              <a:rPr lang="en-US" dirty="0"/>
              <a:t>Languages</a:t>
            </a:r>
          </a:p>
          <a:p>
            <a:pPr marL="285750" indent="-285750" algn="just">
              <a:buFont typeface="Arial" panose="020B0604020202020204" pitchFamily="34" charset="0"/>
              <a:buChar char="•"/>
            </a:pPr>
            <a:endParaRPr lang="en-US" dirty="0"/>
          </a:p>
          <a:p>
            <a:pPr algn="just"/>
            <a:r>
              <a:rPr lang="en-US" dirty="0"/>
              <a:t>To use aspects we have to include them by ‘</a:t>
            </a:r>
            <a:r>
              <a:rPr lang="en-US" b="1" dirty="0"/>
              <a:t>using</a:t>
            </a:r>
            <a:r>
              <a:rPr lang="en-US" dirty="0"/>
              <a:t>’ statement.</a:t>
            </a:r>
          </a:p>
          <a:p>
            <a:pPr algn="just"/>
            <a:r>
              <a:rPr lang="en-US" b="0" dirty="0">
                <a:solidFill>
                  <a:srgbClr val="0000FF"/>
                </a:solidFill>
                <a:effectLst/>
                <a:latin typeface="Consolas" panose="020B0609020204030204" pitchFamily="49" charset="0"/>
              </a:rPr>
              <a:t>	</a:t>
            </a:r>
          </a:p>
          <a:p>
            <a:pPr algn="just"/>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using</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cuid</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'@sap/cds/common'</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F745BF3-5C92-4D5A-B9DF-A42EBFF10C94}"/>
              </a:ext>
            </a:extLst>
          </p:cNvPr>
          <p:cNvPicPr>
            <a:picLocks noChangeAspect="1"/>
          </p:cNvPicPr>
          <p:nvPr/>
        </p:nvPicPr>
        <p:blipFill>
          <a:blip r:embed="rId3"/>
          <a:stretch>
            <a:fillRect/>
          </a:stretch>
        </p:blipFill>
        <p:spPr>
          <a:xfrm>
            <a:off x="7156753" y="5150162"/>
            <a:ext cx="4223925" cy="128821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0904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0BE4C354-19E1-4678-9742-9FA3AA750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55" y="2261839"/>
            <a:ext cx="4138351" cy="4138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In this exercise we will see the concept of reusable types and reusable aspects. We will create a new file named </a:t>
            </a:r>
            <a:r>
              <a:rPr lang="en-US" b="1" i="1" dirty="0"/>
              <a:t>commons.cds</a:t>
            </a:r>
            <a:r>
              <a:rPr lang="en-US" dirty="0"/>
              <a:t>, in this file we will create the reusable entities.</a:t>
            </a:r>
          </a:p>
          <a:p>
            <a:endParaRPr lang="en-US" b="1" i="1" dirty="0"/>
          </a:p>
          <a:p>
            <a:r>
              <a:rPr lang="en-US" dirty="0"/>
              <a:t>We will also create a new </a:t>
            </a:r>
            <a:r>
              <a:rPr lang="en-US" b="1" dirty="0"/>
              <a:t>employee</a:t>
            </a:r>
            <a:r>
              <a:rPr lang="en-US" dirty="0"/>
              <a:t> table in our datamodel. In this table we will use the concept of aspects.</a:t>
            </a:r>
          </a:p>
          <a:p>
            <a:r>
              <a:rPr lang="en-US" dirty="0"/>
              <a:t>Along with that we will also create the </a:t>
            </a:r>
            <a:r>
              <a:rPr lang="en-US" b="1" dirty="0"/>
              <a:t>purchase order</a:t>
            </a:r>
            <a:r>
              <a:rPr lang="en-US" dirty="0"/>
              <a:t> and </a:t>
            </a:r>
            <a:r>
              <a:rPr lang="en-US" b="1" dirty="0"/>
              <a:t>purchase order item</a:t>
            </a:r>
            <a:r>
              <a:rPr lang="en-US" dirty="0"/>
              <a:t> tables in the </a:t>
            </a:r>
            <a:r>
              <a:rPr lang="en-US" b="0" dirty="0">
                <a:effectLst/>
              </a:rPr>
              <a:t>transaction context.</a:t>
            </a:r>
          </a:p>
          <a:p>
            <a:r>
              <a:rPr lang="en-US" dirty="0"/>
              <a:t> </a:t>
            </a:r>
          </a:p>
          <a:p>
            <a:endParaRPr lang="en-US" dirty="0"/>
          </a:p>
          <a:p>
            <a:r>
              <a:rPr lang="en-US" dirty="0"/>
              <a:t>Exercise code/resources:</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common.cds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230686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1754326"/>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8" name="TextBox 7">
            <a:extLst>
              <a:ext uri="{FF2B5EF4-FFF2-40B4-BE49-F238E27FC236}">
                <a16:creationId xmlns:a16="http://schemas.microsoft.com/office/drawing/2014/main" id="{32609AB1-3692-1D02-0AC7-665CC1337566}"/>
              </a:ext>
            </a:extLst>
          </p:cNvPr>
          <p:cNvSpPr txBox="1"/>
          <p:nvPr/>
        </p:nvSpPr>
        <p:spPr>
          <a:xfrm>
            <a:off x="388586" y="2115024"/>
            <a:ext cx="6096000" cy="4524315"/>
          </a:xfrm>
          <a:prstGeom prst="rect">
            <a:avLst/>
          </a:prstGeom>
          <a:noFill/>
        </p:spPr>
        <p:txBody>
          <a:bodyPr wrap="square">
            <a:spAutoFit/>
          </a:bodyPr>
          <a:lstStyle/>
          <a:p>
            <a:pPr marL="742950" lvl="1" indent="-285750">
              <a:buClr>
                <a:schemeClr val="tx1"/>
              </a:buClr>
              <a:buFont typeface="Arial" panose="020B0604020202020204" pitchFamily="34" charset="0"/>
              <a:buChar char="•"/>
            </a:pPr>
            <a:r>
              <a:rPr lang="en-US" dirty="0"/>
              <a:t>Understanding EMP data model for our use case</a:t>
            </a:r>
          </a:p>
          <a:p>
            <a:pPr marL="742950" lvl="1" indent="-285750">
              <a:buClr>
                <a:schemeClr val="tx1"/>
              </a:buClr>
              <a:buFont typeface="Arial" panose="020B0604020202020204" pitchFamily="34" charset="0"/>
              <a:buChar char="•"/>
            </a:pPr>
            <a:r>
              <a:rPr lang="en-US" dirty="0"/>
              <a:t>Creating the DB Tables</a:t>
            </a:r>
          </a:p>
          <a:p>
            <a:pPr marL="742950" lvl="1" indent="-285750">
              <a:buClr>
                <a:schemeClr val="tx1"/>
              </a:buClr>
              <a:buFont typeface="Arial" panose="020B0604020202020204" pitchFamily="34" charset="0"/>
              <a:buChar char="•"/>
            </a:pPr>
            <a:r>
              <a:rPr lang="en-US" dirty="0"/>
              <a:t>Building and Deploying the Project to HANA Cloud</a:t>
            </a:r>
          </a:p>
          <a:p>
            <a:pPr marL="742950" lvl="1" indent="-285750">
              <a:buClr>
                <a:schemeClr val="tx1"/>
              </a:buClr>
              <a:buFont typeface="Arial" panose="020B0604020202020204" pitchFamily="34" charset="0"/>
              <a:buChar char="•"/>
            </a:pPr>
            <a:r>
              <a:rPr lang="en-US" dirty="0"/>
              <a:t>Introduction to the Aspects</a:t>
            </a:r>
          </a:p>
          <a:p>
            <a:pPr marL="742950" lvl="1" indent="-285750">
              <a:buClr>
                <a:schemeClr val="tx1"/>
              </a:buClr>
              <a:buFont typeface="Arial" panose="020B0604020202020204" pitchFamily="34" charset="0"/>
              <a:buChar char="•"/>
            </a:pPr>
            <a:r>
              <a:rPr lang="en-US" dirty="0"/>
              <a:t>Abstract Entities</a:t>
            </a:r>
          </a:p>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OData service</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hlinkClick r:id="rId3"/>
              </a:rPr>
              <a:t>datamodel.cds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4"/>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02416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i18n.properties</a:t>
            </a:r>
            <a:endParaRPr lang="en-US" dirty="0"/>
          </a:p>
          <a:p>
            <a:pPr marL="285750" indent="-285750">
              <a:buFontTx/>
              <a:buChar char="-"/>
            </a:pPr>
            <a:endParaRPr lang="en-US" dirty="0"/>
          </a:p>
          <a:p>
            <a:endParaRPr lang="en-US" dirty="0"/>
          </a:p>
          <a:p>
            <a:endParaRPr lang="en-US" dirty="0"/>
          </a:p>
          <a:p>
            <a:r>
              <a:rPr lang="en-US" dirty="0"/>
              <a:t>Part 2: Annotating the properties from another file.</a:t>
            </a:r>
          </a:p>
          <a:p>
            <a:r>
              <a:rPr lang="en-US" dirty="0"/>
              <a:t>Exercise code/resources:</a:t>
            </a:r>
          </a:p>
          <a:p>
            <a:pPr marL="285750" indent="-285750">
              <a:buFontTx/>
              <a:buChar char="-"/>
            </a:pPr>
            <a:r>
              <a:rPr lang="en-US" dirty="0">
                <a:hlinkClick r:id="rId6"/>
              </a:rPr>
              <a:t>index.cds</a:t>
            </a:r>
            <a:endParaRPr lang="en-US" dirty="0"/>
          </a:p>
          <a:p>
            <a:pPr marL="285750" indent="-285750">
              <a:buFontTx/>
              <a:buChar char="-"/>
            </a:pPr>
            <a:r>
              <a:rPr lang="en-US" dirty="0">
                <a:hlinkClick r:id="rId7"/>
              </a:rPr>
              <a:t>datamodel.cds</a:t>
            </a:r>
            <a:endParaRPr lang="en-US" dirty="0"/>
          </a:p>
          <a:p>
            <a:pPr marL="285750" indent="-285750">
              <a:buFontTx/>
              <a:buChar char="-"/>
            </a:pPr>
            <a:r>
              <a:rPr lang="en-US" dirty="0">
                <a:hlinkClick r:id="rId8"/>
              </a:rPr>
              <a:t>i18n.properties</a:t>
            </a:r>
            <a:endParaRPr lang="en-US" dirty="0"/>
          </a:p>
          <a:p>
            <a:pPr marL="285750" indent="-285750">
              <a:buFontTx/>
              <a:buChar char="-"/>
            </a:pPr>
            <a:r>
              <a:rPr lang="en-US" dirty="0">
                <a:hlinkClick r:id="rId9"/>
              </a:rPr>
              <a:t>i18n_de.properties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hlinkClick r:id="rId3"/>
              </a:rPr>
              <a:t>csv files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4"/>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dirty="0"/>
              <a:t>cds watch.</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4"/>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our first sample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As last we have seen how to create a simple service using the CAPM framework, now we will see how to create a simple database table using the CAPM.</a:t>
            </a:r>
          </a:p>
          <a:p>
            <a:r>
              <a:rPr lang="en-US" dirty="0"/>
              <a:t>The CAPM framework work in a database agnostic way, it means it is </a:t>
            </a:r>
            <a:r>
              <a:rPr lang="en-US" b="1" dirty="0"/>
              <a:t>not</a:t>
            </a:r>
            <a:r>
              <a:rPr lang="en-US" dirty="0"/>
              <a:t> </a:t>
            </a:r>
            <a:r>
              <a:rPr lang="en-US" b="1" dirty="0"/>
              <a:t>tightly coupled </a:t>
            </a:r>
            <a:r>
              <a:rPr lang="en-US" dirty="0"/>
              <a:t>to a specific data base. It generates the database code according to the database we are using/specified.</a:t>
            </a:r>
          </a:p>
          <a:p>
            <a:r>
              <a:rPr lang="en-US" dirty="0"/>
              <a:t>So, the capm framework say that you have to write your data model in a .cds file then I will auto generate the DB operation code automatically accordingly.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3D0C1AC4-9C88-4368-B78A-E1E3CBA5ED41}"/>
              </a:ext>
            </a:extLst>
          </p:cNvPr>
          <p:cNvSpPr/>
          <p:nvPr/>
        </p:nvSpPr>
        <p:spPr>
          <a:xfrm>
            <a:off x="643095" y="2773345"/>
            <a:ext cx="1065125" cy="467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file</a:t>
            </a:r>
          </a:p>
        </p:txBody>
      </p:sp>
      <p:sp>
        <p:nvSpPr>
          <p:cNvPr id="4" name="TextBox 3">
            <a:extLst>
              <a:ext uri="{FF2B5EF4-FFF2-40B4-BE49-F238E27FC236}">
                <a16:creationId xmlns:a16="http://schemas.microsoft.com/office/drawing/2014/main" id="{FEE9FFA6-8233-440A-AF73-BECB94967A4C}"/>
              </a:ext>
            </a:extLst>
          </p:cNvPr>
          <p:cNvSpPr txBox="1"/>
          <p:nvPr/>
        </p:nvSpPr>
        <p:spPr>
          <a:xfrm>
            <a:off x="2662813" y="2641138"/>
            <a:ext cx="3433187" cy="12274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t>
            </a:r>
          </a:p>
          <a:p>
            <a:r>
              <a:rPr lang="en-US" dirty="0"/>
              <a:t>    -----------  or</a:t>
            </a:r>
          </a:p>
          <a:p>
            <a:r>
              <a:rPr lang="en-US" dirty="0"/>
              <a:t>    -----------</a:t>
            </a:r>
          </a:p>
          <a:p>
            <a:r>
              <a:rPr lang="en-US" dirty="0"/>
              <a:t>}</a:t>
            </a:r>
          </a:p>
        </p:txBody>
      </p:sp>
      <p:cxnSp>
        <p:nvCxnSpPr>
          <p:cNvPr id="6" name="Connector: Elbow 5">
            <a:extLst>
              <a:ext uri="{FF2B5EF4-FFF2-40B4-BE49-F238E27FC236}">
                <a16:creationId xmlns:a16="http://schemas.microsoft.com/office/drawing/2014/main" id="{5320C4AF-E788-4FFD-A554-745EE613E830}"/>
              </a:ext>
            </a:extLst>
          </p:cNvPr>
          <p:cNvCxnSpPr>
            <a:cxnSpLocks/>
            <a:stCxn id="3" idx="3"/>
            <a:endCxn id="4" idx="1"/>
          </p:cNvCxnSpPr>
          <p:nvPr/>
        </p:nvCxnSpPr>
        <p:spPr>
          <a:xfrm>
            <a:off x="1708220" y="3007324"/>
            <a:ext cx="954593" cy="247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F90530D-5D19-4F38-BDC1-E1DB349EE0A7}"/>
              </a:ext>
            </a:extLst>
          </p:cNvPr>
          <p:cNvSpPr/>
          <p:nvPr/>
        </p:nvSpPr>
        <p:spPr>
          <a:xfrm>
            <a:off x="4160018" y="2773345"/>
            <a:ext cx="1698171" cy="954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 Modeler</a:t>
            </a:r>
          </a:p>
        </p:txBody>
      </p:sp>
      <p:sp>
        <p:nvSpPr>
          <p:cNvPr id="10" name="Rectangle 9">
            <a:extLst>
              <a:ext uri="{FF2B5EF4-FFF2-40B4-BE49-F238E27FC236}">
                <a16:creationId xmlns:a16="http://schemas.microsoft.com/office/drawing/2014/main" id="{629603D3-D638-4A02-B9F8-973B78F38594}"/>
              </a:ext>
            </a:extLst>
          </p:cNvPr>
          <p:cNvSpPr/>
          <p:nvPr/>
        </p:nvSpPr>
        <p:spPr>
          <a:xfrm>
            <a:off x="6737421" y="2881365"/>
            <a:ext cx="1376624" cy="1095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 Framework</a:t>
            </a:r>
          </a:p>
        </p:txBody>
      </p:sp>
      <p:cxnSp>
        <p:nvCxnSpPr>
          <p:cNvPr id="12" name="Connector: Elbow 11">
            <a:extLst>
              <a:ext uri="{FF2B5EF4-FFF2-40B4-BE49-F238E27FC236}">
                <a16:creationId xmlns:a16="http://schemas.microsoft.com/office/drawing/2014/main" id="{FCF19645-6267-41C0-8C9D-AB17F9DB275E}"/>
              </a:ext>
            </a:extLst>
          </p:cNvPr>
          <p:cNvCxnSpPr>
            <a:stCxn id="4" idx="3"/>
            <a:endCxn id="10" idx="1"/>
          </p:cNvCxnSpPr>
          <p:nvPr/>
        </p:nvCxnSpPr>
        <p:spPr>
          <a:xfrm>
            <a:off x="6096000" y="3254877"/>
            <a:ext cx="641421" cy="1741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0480E9-017D-4FAA-887A-3B5AFA7F03A3}"/>
              </a:ext>
            </a:extLst>
          </p:cNvPr>
          <p:cNvSpPr/>
          <p:nvPr/>
        </p:nvSpPr>
        <p:spPr>
          <a:xfrm>
            <a:off x="9425355" y="3666884"/>
            <a:ext cx="2471895" cy="984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p>
        </p:txBody>
      </p:sp>
      <p:sp>
        <p:nvSpPr>
          <p:cNvPr id="16" name="Rectangle 15">
            <a:extLst>
              <a:ext uri="{FF2B5EF4-FFF2-40B4-BE49-F238E27FC236}">
                <a16:creationId xmlns:a16="http://schemas.microsoft.com/office/drawing/2014/main" id="{80E5CBB5-AC98-467F-A482-2909C76497BF}"/>
              </a:ext>
            </a:extLst>
          </p:cNvPr>
          <p:cNvSpPr/>
          <p:nvPr/>
        </p:nvSpPr>
        <p:spPr>
          <a:xfrm>
            <a:off x="9425355" y="2232106"/>
            <a:ext cx="2471895" cy="984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cxnSp>
        <p:nvCxnSpPr>
          <p:cNvPr id="15" name="Connector: Elbow 14">
            <a:extLst>
              <a:ext uri="{FF2B5EF4-FFF2-40B4-BE49-F238E27FC236}">
                <a16:creationId xmlns:a16="http://schemas.microsoft.com/office/drawing/2014/main" id="{F23431AF-8E46-4824-BDDD-714F806304CB}"/>
              </a:ext>
            </a:extLst>
          </p:cNvPr>
          <p:cNvCxnSpPr>
            <a:cxnSpLocks/>
            <a:stCxn id="10" idx="3"/>
            <a:endCxn id="13" idx="1"/>
          </p:cNvCxnSpPr>
          <p:nvPr/>
        </p:nvCxnSpPr>
        <p:spPr>
          <a:xfrm>
            <a:off x="8114045" y="3429000"/>
            <a:ext cx="1311310" cy="7302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02B84D9-4A92-4F86-B4CD-A7836D3DAD6E}"/>
              </a:ext>
            </a:extLst>
          </p:cNvPr>
          <p:cNvCxnSpPr>
            <a:cxnSpLocks/>
            <a:stCxn id="10" idx="3"/>
            <a:endCxn id="16" idx="1"/>
          </p:cNvCxnSpPr>
          <p:nvPr/>
        </p:nvCxnSpPr>
        <p:spPr>
          <a:xfrm flipV="1">
            <a:off x="8114045" y="2724476"/>
            <a:ext cx="1311310" cy="704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BB6234-1480-423D-A39A-58641A672475}"/>
              </a:ext>
            </a:extLst>
          </p:cNvPr>
          <p:cNvSpPr txBox="1"/>
          <p:nvPr/>
        </p:nvSpPr>
        <p:spPr>
          <a:xfrm>
            <a:off x="266281" y="4159253"/>
            <a:ext cx="8455687" cy="646331"/>
          </a:xfrm>
          <a:prstGeom prst="rect">
            <a:avLst/>
          </a:prstGeom>
          <a:noFill/>
        </p:spPr>
        <p:txBody>
          <a:bodyPr wrap="square" rtlCol="0">
            <a:spAutoFit/>
          </a:bodyPr>
          <a:lstStyle/>
          <a:p>
            <a:r>
              <a:rPr lang="en-US" dirty="0"/>
              <a:t>The Business Application Studio Provides us a graphical editor using that we can easy generate our data model without worrying about the underlying code. </a:t>
            </a:r>
          </a:p>
        </p:txBody>
      </p:sp>
      <p:pic>
        <p:nvPicPr>
          <p:cNvPr id="41" name="Picture 40">
            <a:extLst>
              <a:ext uri="{FF2B5EF4-FFF2-40B4-BE49-F238E27FC236}">
                <a16:creationId xmlns:a16="http://schemas.microsoft.com/office/drawing/2014/main" id="{59198DCF-6AA4-46E1-9DD1-A1DCEAF0F344}"/>
              </a:ext>
            </a:extLst>
          </p:cNvPr>
          <p:cNvPicPr>
            <a:picLocks noChangeAspect="1"/>
          </p:cNvPicPr>
          <p:nvPr/>
        </p:nvPicPr>
        <p:blipFill>
          <a:blip r:embed="rId3"/>
          <a:stretch>
            <a:fillRect/>
          </a:stretch>
        </p:blipFill>
        <p:spPr>
          <a:xfrm>
            <a:off x="261764" y="5096222"/>
            <a:ext cx="2539273" cy="1357562"/>
          </a:xfrm>
          <a:prstGeom prst="rect">
            <a:avLst/>
          </a:prstGeom>
        </p:spPr>
        <p:style>
          <a:lnRef idx="2">
            <a:schemeClr val="dk1"/>
          </a:lnRef>
          <a:fillRef idx="1">
            <a:schemeClr val="lt1"/>
          </a:fillRef>
          <a:effectRef idx="0">
            <a:schemeClr val="dk1"/>
          </a:effectRef>
          <a:fontRef idx="minor">
            <a:schemeClr val="dk1"/>
          </a:fontRef>
        </p:style>
      </p:pic>
      <p:pic>
        <p:nvPicPr>
          <p:cNvPr id="43" name="Picture 42">
            <a:extLst>
              <a:ext uri="{FF2B5EF4-FFF2-40B4-BE49-F238E27FC236}">
                <a16:creationId xmlns:a16="http://schemas.microsoft.com/office/drawing/2014/main" id="{8BBD2433-207F-4100-B384-8F5AE7682128}"/>
              </a:ext>
            </a:extLst>
          </p:cNvPr>
          <p:cNvPicPr>
            <a:picLocks noChangeAspect="1"/>
          </p:cNvPicPr>
          <p:nvPr/>
        </p:nvPicPr>
        <p:blipFill>
          <a:blip r:embed="rId4"/>
          <a:stretch>
            <a:fillRect/>
          </a:stretch>
        </p:blipFill>
        <p:spPr>
          <a:xfrm>
            <a:off x="4714351" y="4988202"/>
            <a:ext cx="2763298" cy="1592149"/>
          </a:xfrm>
          <a:prstGeom prst="rect">
            <a:avLst/>
          </a:prstGeom>
        </p:spPr>
        <p:style>
          <a:lnRef idx="2">
            <a:schemeClr val="dk1"/>
          </a:lnRef>
          <a:fillRef idx="1">
            <a:schemeClr val="lt1"/>
          </a:fillRef>
          <a:effectRef idx="0">
            <a:schemeClr val="dk1"/>
          </a:effectRef>
          <a:fontRef idx="minor">
            <a:schemeClr val="dk1"/>
          </a:fontRef>
        </p:style>
      </p:pic>
      <p:cxnSp>
        <p:nvCxnSpPr>
          <p:cNvPr id="45" name="Connector: Elbow 44">
            <a:extLst>
              <a:ext uri="{FF2B5EF4-FFF2-40B4-BE49-F238E27FC236}">
                <a16:creationId xmlns:a16="http://schemas.microsoft.com/office/drawing/2014/main" id="{B9124A99-5B40-4DAC-B4B8-6B4664924260}"/>
              </a:ext>
            </a:extLst>
          </p:cNvPr>
          <p:cNvCxnSpPr>
            <a:stCxn id="41" idx="3"/>
            <a:endCxn id="43" idx="1"/>
          </p:cNvCxnSpPr>
          <p:nvPr/>
        </p:nvCxnSpPr>
        <p:spPr>
          <a:xfrm>
            <a:off x="2801037" y="5775003"/>
            <a:ext cx="1913314" cy="9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Sample DB Table with sample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Create a sample table in the application. For that first create a new file named </a:t>
            </a:r>
            <a:r>
              <a:rPr lang="en-US" b="1" dirty="0"/>
              <a:t>datamodel.cds</a:t>
            </a:r>
            <a:r>
              <a:rPr lang="en-US" dirty="0"/>
              <a:t> under the db folder and create the first db table definition.</a:t>
            </a:r>
          </a:p>
          <a:p>
            <a:endParaRPr lang="en-US" dirty="0"/>
          </a:p>
          <a:p>
            <a:endParaRPr lang="en-US" dirty="0"/>
          </a:p>
          <a:p>
            <a:r>
              <a:rPr lang="en-US" dirty="0"/>
              <a:t>Exercise code/resource:</a:t>
            </a:r>
          </a:p>
          <a:p>
            <a:pPr marL="285750" indent="-285750">
              <a:buFontTx/>
              <a:buChar char="-"/>
            </a:pPr>
            <a:r>
              <a:rPr lang="en-US" dirty="0">
                <a:hlinkClick r:id="rId3"/>
              </a:rPr>
              <a:t>datamodel.cds</a:t>
            </a:r>
            <a:endParaRPr lang="en-US" dirty="0"/>
          </a:p>
          <a:p>
            <a:pPr marL="285750" indent="-285750">
              <a:buFontTx/>
              <a:buChar char="-"/>
            </a:pPr>
            <a:r>
              <a:rPr lang="en-US" dirty="0">
                <a:hlinkClick r:id="rId4"/>
              </a:rPr>
              <a:t>csv file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347A2E-4CEF-4BD0-93AF-30D6AC929F93}"/>
              </a:ext>
            </a:extLst>
          </p:cNvPr>
          <p:cNvPicPr>
            <a:picLocks noChangeAspect="1"/>
          </p:cNvPicPr>
          <p:nvPr/>
        </p:nvPicPr>
        <p:blipFill>
          <a:blip r:embed="rId5"/>
          <a:stretch>
            <a:fillRect/>
          </a:stretch>
        </p:blipFill>
        <p:spPr>
          <a:xfrm>
            <a:off x="7133252" y="2412579"/>
            <a:ext cx="4051583" cy="2876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762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 Core Data Services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80195" cy="4801314"/>
          </a:xfrm>
          <a:prstGeom prst="rect">
            <a:avLst/>
          </a:prstGeom>
          <a:noFill/>
        </p:spPr>
        <p:txBody>
          <a:bodyPr wrap="square" rtlCol="0">
            <a:spAutoFit/>
          </a:bodyPr>
          <a:lstStyle/>
          <a:p>
            <a:pPr algn="just"/>
            <a:r>
              <a:rPr lang="en-US" b="0" i="0" dirty="0">
                <a:effectLst/>
              </a:rPr>
              <a:t>Core Data Services - Data definition Language</a:t>
            </a:r>
          </a:p>
          <a:p>
            <a:pPr marL="285750" indent="-285750" algn="just">
              <a:buFont typeface="Arial" panose="020B0604020202020204" pitchFamily="34" charset="0"/>
              <a:buChar char="•"/>
            </a:pPr>
            <a:r>
              <a:rPr lang="en-US" b="1" dirty="0"/>
              <a:t>Namespace</a:t>
            </a:r>
            <a:r>
              <a:rPr lang="en-US" dirty="0"/>
              <a:t>: </a:t>
            </a:r>
            <a:r>
              <a:rPr lang="en-US" b="0" i="0" dirty="0">
                <a:effectLst/>
              </a:rPr>
              <a:t>are used to help getting to unique names , this helps to keep the code clean by avoiding fully qualified names.</a:t>
            </a:r>
          </a:p>
          <a:p>
            <a:pPr marL="285750" indent="-285750" algn="just">
              <a:buFont typeface="Arial" panose="020B0604020202020204" pitchFamily="34" charset="0"/>
              <a:buChar char="•"/>
            </a:pPr>
            <a:r>
              <a:rPr lang="en-US" b="1" i="0" dirty="0">
                <a:effectLst/>
              </a:rPr>
              <a:t>Entities:</a:t>
            </a:r>
            <a:r>
              <a:rPr lang="en-US" dirty="0"/>
              <a:t> </a:t>
            </a:r>
            <a:r>
              <a:rPr lang="en-US" b="0" i="0" dirty="0">
                <a:effectLst/>
              </a:rPr>
              <a:t>represent data that can be read and written by consumers, uniquely identified by their primary keys.</a:t>
            </a:r>
          </a:p>
          <a:p>
            <a:pPr lvl="1" algn="just"/>
            <a:r>
              <a:rPr lang="en-US" b="0" i="0" dirty="0">
                <a:effectLst/>
              </a:rPr>
              <a:t>For Example, Products and Suppliers are defined as Entities</a:t>
            </a:r>
          </a:p>
          <a:p>
            <a:pPr marL="285750" indent="-285750" algn="just">
              <a:buFont typeface="Arial" panose="020B0604020202020204" pitchFamily="34" charset="0"/>
              <a:buChar char="•"/>
            </a:pPr>
            <a:r>
              <a:rPr lang="en-US" b="1" i="0" dirty="0">
                <a:effectLst/>
              </a:rPr>
              <a:t>Types</a:t>
            </a:r>
            <a:r>
              <a:rPr lang="en-US" dirty="0"/>
              <a:t>: </a:t>
            </a:r>
            <a:r>
              <a:rPr lang="en-US" b="0" i="0" dirty="0">
                <a:effectLst/>
              </a:rPr>
              <a:t>describe the types of elements within entities.</a:t>
            </a:r>
          </a:p>
          <a:p>
            <a:pPr lvl="1" algn="just"/>
            <a:r>
              <a:rPr lang="en-US" b="0" i="0" dirty="0">
                <a:effectLst/>
              </a:rPr>
              <a:t>Various built-in types are provided. For example Integer, Decimal and UUID as seen in the screen shot – UUID are autogenerated ID’s</a:t>
            </a:r>
            <a:endParaRPr lang="en-US" dirty="0"/>
          </a:p>
          <a:p>
            <a:pPr marL="285750" indent="-285750" algn="just">
              <a:buFont typeface="Arial" panose="020B0604020202020204" pitchFamily="34" charset="0"/>
              <a:buChar char="•"/>
            </a:pPr>
            <a:r>
              <a:rPr lang="en-US" b="1" i="0" dirty="0">
                <a:effectLst/>
              </a:rPr>
              <a:t>Associations: </a:t>
            </a:r>
            <a:r>
              <a:rPr lang="en-US" b="0" i="0" dirty="0">
                <a:effectLst/>
              </a:rPr>
              <a:t>capture relationships between entities.</a:t>
            </a:r>
          </a:p>
          <a:p>
            <a:pPr lvl="1" algn="just"/>
            <a:r>
              <a:rPr lang="en-US" b="0" i="0" dirty="0">
                <a:effectLst/>
              </a:rPr>
              <a:t>For example, Entity Products is Associated with Entity Supplier</a:t>
            </a:r>
          </a:p>
          <a:p>
            <a:pPr marL="285750" indent="-285750" algn="just">
              <a:buFont typeface="Arial" panose="020B0604020202020204" pitchFamily="34" charset="0"/>
              <a:buChar char="•"/>
            </a:pPr>
            <a:r>
              <a:rPr lang="en-US" b="1" i="0" dirty="0">
                <a:effectLst/>
              </a:rPr>
              <a:t>Compositions</a:t>
            </a:r>
            <a:r>
              <a:rPr lang="en-US" dirty="0"/>
              <a:t>: </a:t>
            </a:r>
            <a:r>
              <a:rPr lang="en-US" b="0" i="0" dirty="0">
                <a:effectLst/>
              </a:rPr>
              <a:t>are used to model document structures through </a:t>
            </a:r>
            <a:r>
              <a:rPr lang="en-US" b="1" i="0" dirty="0">
                <a:effectLst/>
              </a:rPr>
              <a:t>"contained-in"</a:t>
            </a:r>
            <a:r>
              <a:rPr lang="en-US" b="0" i="0" dirty="0">
                <a:effectLst/>
              </a:rPr>
              <a:t> relationships.</a:t>
            </a:r>
            <a:endParaRPr lang="en-US" dirty="0"/>
          </a:p>
          <a:p>
            <a:pPr lvl="1" algn="just"/>
            <a:r>
              <a:rPr lang="en-US" b="0" i="0" dirty="0">
                <a:effectLst/>
              </a:rPr>
              <a:t>For example, in the definition of Suppliers, the Products composition refers to the Products 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70F8ACFD-32A1-42D8-8928-1D8DE5B9220C}"/>
              </a:ext>
            </a:extLst>
          </p:cNvPr>
          <p:cNvPicPr>
            <a:picLocks noChangeAspect="1"/>
          </p:cNvPicPr>
          <p:nvPr/>
        </p:nvPicPr>
        <p:blipFill>
          <a:blip r:embed="rId3"/>
          <a:stretch>
            <a:fillRect/>
          </a:stretch>
        </p:blipFill>
        <p:spPr>
          <a:xfrm>
            <a:off x="6809484" y="998753"/>
            <a:ext cx="5120751" cy="486049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15490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13695</TotalTime>
  <Words>4018</Words>
  <Application>Microsoft Office PowerPoint</Application>
  <PresentationFormat>Widescreen</PresentationFormat>
  <Paragraphs>400</Paragraphs>
  <Slides>37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Arial Narrow</vt:lpstr>
      <vt:lpstr>Calibri</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715</cp:revision>
  <dcterms:created xsi:type="dcterms:W3CDTF">2016-07-10T03:33:26Z</dcterms:created>
  <dcterms:modified xsi:type="dcterms:W3CDTF">2023-02-21T13:36:25Z</dcterms:modified>
</cp:coreProperties>
</file>